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8" r:id="rId4"/>
    <p:sldId id="269" r:id="rId5"/>
    <p:sldId id="270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89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7D72DF-600C-40CD-AD99-7CE105C57AA8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CF4AF1-4F1A-44B6-8F45-59008ECC52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4AF1-4F1A-44B6-8F45-59008ECC52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4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4AF1-4F1A-44B6-8F45-59008ECC52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9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9D92-B086-4923-B3A6-BF4DD5F8852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E42A-6826-4E55-88D6-7E0E7F75E1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lifecircles-inc.com/Learningtheories/referenc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743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>
              <a:solidFill>
                <a:srgbClr val="C00000"/>
              </a:solidFill>
              <a:latin typeface="Baskerville Old Face" pitchFamily="18" charset="0"/>
              <a:cs typeface="Helvetica Neue"/>
            </a:endParaRPr>
          </a:p>
          <a:p>
            <a:pPr algn="ctr">
              <a:buClr>
                <a:srgbClr val="C00000"/>
              </a:buClr>
            </a:pPr>
            <a:r>
              <a:rPr lang="en-US" sz="6000" i="1" dirty="0" smtClean="0">
                <a:latin typeface="Baskerville Old Face" pitchFamily="18" charset="0"/>
                <a:cs typeface="Helvetica Neue"/>
              </a:rPr>
              <a:t>Student Engagement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Course content and instructional activities and environments to facilitate transformational Learning </a:t>
            </a:r>
            <a:r>
              <a:rPr lang="en-US" sz="2000" b="1" dirty="0" smtClean="0"/>
              <a:t> (continued)</a:t>
            </a:r>
          </a:p>
          <a:p>
            <a:endParaRPr lang="en-US" sz="1000" dirty="0"/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Dance and movement,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Breath work,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Touch (giving and receiving),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Atmosphere of openness, safety, and emotional support,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Instructors and students have full information and are free from coercion,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All students have equal opportunity to assume various roles,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Students can become critically reflective of assumptions,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Instructors and students are empathetic and good listeners, and are willing to search for common ground or a synthesis of different points of view. </a:t>
            </a:r>
          </a:p>
          <a:p>
            <a:pPr marL="457200" lvl="0" indent="-457200"/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1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Professional challenges and ethical considerations for instructors facilitating transformational learning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1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Transference and counter-transference among students and instructor,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Confidentiality,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Sexual attraction,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Cognitive </a:t>
            </a:r>
            <a:r>
              <a:rPr lang="en-US" sz="2000" dirty="0" smtClean="0"/>
              <a:t>conflict, 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Repressed memories emerging into consciousness creating stress,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Burnout and intensity beyond the student's ability to cope,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Appropriate supervision with minimal interference in the process,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Conflict between students,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Code of ethics for the classroom environment, </a:t>
            </a:r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Professional challenges and ethical considerations for instructors facilitating transformational learning</a:t>
            </a:r>
            <a:r>
              <a:rPr lang="en-US" sz="2000" dirty="0"/>
              <a:t> </a:t>
            </a:r>
            <a:r>
              <a:rPr lang="en-US" sz="2000" dirty="0" smtClean="0"/>
              <a:t> (Continued)</a:t>
            </a:r>
            <a:endParaRPr lang="en-US" sz="2000" dirty="0"/>
          </a:p>
          <a:p>
            <a:endParaRPr lang="en-US" sz="1000" dirty="0"/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 smtClean="0"/>
              <a:t>Inappropriate </a:t>
            </a:r>
            <a:r>
              <a:rPr lang="en-US" sz="2000" dirty="0"/>
              <a:t>touch,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Precipitating transformational learning in a learner who is not prepared or does not fully understand its possible consequences,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Providing adequate transformational learning to students who are eager and receptive to personal change and evolution,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Is an instructor qualified to decide which, among a learner's beliefs, should be exposed to transformation, 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 smtClean="0"/>
              <a:t>There </a:t>
            </a:r>
            <a:r>
              <a:rPr lang="en-US" sz="2000" dirty="0"/>
              <a:t>can be a fine line between education and therapeutic intervention; should a teacher function as therapist to his students? </a:t>
            </a:r>
          </a:p>
          <a:p>
            <a:pPr marL="457200" lvl="0" indent="-457200"/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Transformative learning occurs when students are challenged intensely, creating the kind of growth as described by Perry (n.d.). He observed that most freshmen enter college dualists.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 dualists believes there are clear objectives with right or wrong answers. </a:t>
            </a:r>
            <a:endParaRPr lang="en-US" sz="2400" dirty="0"/>
          </a:p>
          <a:p>
            <a:pPr marL="228600" indent="-228600">
              <a:buFont typeface="Arial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 goal college is to help students move beyond dualists thinking.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Eventually students recognize that there may be multiple answers to a question. 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hlinkClick r:id="rId2" tooltip="References"/>
              </a:rPr>
              <a:t>Learning Theory </a:t>
            </a:r>
            <a:r>
              <a:rPr lang="en-US" sz="2800" b="1" u="sng" dirty="0" smtClean="0">
                <a:hlinkClick r:id="rId2" tooltip="References"/>
              </a:rPr>
              <a:t>Bibliography</a:t>
            </a:r>
            <a:endParaRPr lang="en-US" sz="2800" b="1" u="sng" dirty="0" smtClean="0"/>
          </a:p>
          <a:p>
            <a:endParaRPr lang="en-US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Bache</a:t>
            </a:r>
            <a:r>
              <a:rPr lang="en-US" sz="2000" dirty="0"/>
              <a:t>, C. M. (n.d.).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Baumgartner</a:t>
            </a:r>
            <a:r>
              <a:rPr lang="en-US" sz="2000" dirty="0"/>
              <a:t>, L. M. (2001).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Clark</a:t>
            </a:r>
            <a:r>
              <a:rPr lang="en-US" sz="2000" dirty="0"/>
              <a:t>, M. C. (1993).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Cranton</a:t>
            </a:r>
            <a:r>
              <a:rPr lang="en-US" sz="2000" dirty="0"/>
              <a:t>, P. (1994).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Daloz</a:t>
            </a:r>
            <a:r>
              <a:rPr lang="en-US" sz="2000" dirty="0"/>
              <a:t>, L. (1986).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Daloz</a:t>
            </a:r>
            <a:r>
              <a:rPr lang="en-US" sz="2000" dirty="0"/>
              <a:t>, L.A. (1999).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Dirkx</a:t>
            </a:r>
            <a:r>
              <a:rPr lang="en-US" sz="2000" dirty="0"/>
              <a:t>, J. M. (1997). </a:t>
            </a:r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8194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Imel, S. (1998).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Kroth, M., &amp; Boverie, P. (2000).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Mezirow, J. D. (1981).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Mezirow, J. (1991).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Mezirow, J (1997).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Roberts, T. B (1989).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Taylor, E. W. (1998).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algn="ctr"/>
            <a:r>
              <a:rPr lang="en-US" sz="11500" b="1" i="1" dirty="0" smtClean="0"/>
              <a:t>Motivation</a:t>
            </a:r>
            <a:endParaRPr lang="en-US" sz="11500" i="1" dirty="0"/>
          </a:p>
          <a:p>
            <a:endParaRPr lang="en-US" sz="28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Engagement and Motivation</a:t>
            </a:r>
          </a:p>
          <a:p>
            <a:endParaRPr lang="en-US" sz="1000" dirty="0" smtClean="0"/>
          </a:p>
          <a:p>
            <a:r>
              <a:rPr lang="en-US" sz="2400" b="1" dirty="0" smtClean="0"/>
              <a:t>Motivation </a:t>
            </a:r>
            <a:r>
              <a:rPr lang="en-US" sz="2400" dirty="0" smtClean="0"/>
              <a:t>is a theoretical construct to explain the reason or reasons we engage in particular behavior. </a:t>
            </a:r>
          </a:p>
          <a:p>
            <a:endParaRPr lang="en-US" sz="2400" dirty="0"/>
          </a:p>
          <a:p>
            <a:r>
              <a:rPr lang="en-US" sz="2400" dirty="0" smtClean="0"/>
              <a:t>Motivation to learn is an acquired competence developed through an individual’s cumulative experience with learning situations. </a:t>
            </a:r>
          </a:p>
          <a:p>
            <a:pPr algn="r"/>
            <a:r>
              <a:rPr lang="en-US" sz="2400" dirty="0" smtClean="0"/>
              <a:t>Brophy, 2004</a:t>
            </a:r>
            <a:endParaRPr lang="en-US" sz="2400" dirty="0"/>
          </a:p>
          <a:p>
            <a:endParaRPr lang="en-US" sz="500" dirty="0" smtClean="0"/>
          </a:p>
          <a:p>
            <a:r>
              <a:rPr lang="en-US" sz="2400" dirty="0" smtClean="0"/>
              <a:t>Behaviorist and needs theories depict motivation as reactive to pressures, either from extrinsic rewards or internal needs.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64353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Expectancy x Value Model</a:t>
            </a:r>
          </a:p>
          <a:p>
            <a:endParaRPr lang="en-US" sz="1000" dirty="0" smtClean="0"/>
          </a:p>
          <a:p>
            <a:pPr marL="457200" indent="-457200"/>
            <a:r>
              <a:rPr lang="en-US" sz="2400" dirty="0" smtClean="0"/>
              <a:t>	The efforts that people are willing to expend on a task is the product of the degree to which they expect to be able to perform the task successfully (</a:t>
            </a:r>
            <a:r>
              <a:rPr lang="en-US" sz="2400" i="1" dirty="0" smtClean="0"/>
              <a:t>expectancy</a:t>
            </a:r>
            <a:r>
              <a:rPr lang="en-US" sz="2400" dirty="0" smtClean="0"/>
              <a:t>) and the degree to which they value the rewards as well as the opportunity to engage in performing the task itself (</a:t>
            </a:r>
            <a:r>
              <a:rPr lang="en-US" sz="2400" i="1" dirty="0" smtClean="0"/>
              <a:t>value</a:t>
            </a:r>
            <a:r>
              <a:rPr lang="en-US" sz="2400" dirty="0" smtClean="0"/>
              <a:t>).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 smtClean="0"/>
              <a:t>	People will not invest effort in tasks they do not enjoy and that do not lead to something they value.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Value</a:t>
            </a:r>
          </a:p>
          <a:p>
            <a:endParaRPr lang="en-US" sz="1000" dirty="0" smtClean="0"/>
          </a:p>
          <a:p>
            <a:pPr marL="457200" indent="-457200"/>
            <a:r>
              <a:rPr lang="en-US" sz="2400" dirty="0" smtClean="0"/>
              <a:t>	Student invest time in their course work for the grades, bonus points, praise, incentives such as release from work.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 smtClean="0"/>
              <a:t>	Some researchers see this as bribing students and shifting their focus away from valuing the task itself to valuing the consequences of task completion. </a:t>
            </a:r>
          </a:p>
          <a:p>
            <a:pPr marL="457200" indent="-457200" algn="r"/>
            <a:r>
              <a:rPr lang="en-US" sz="2400" dirty="0" smtClean="0"/>
              <a:t>Kohn 1993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Tips and Strategies</a:t>
            </a:r>
          </a:p>
          <a:p>
            <a:r>
              <a:rPr lang="en-US" sz="2000" u="sng" dirty="0" smtClean="0"/>
              <a:t>Expect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a student is not engaged after your best efforts, talk to him/her privately. Let them know that not being engaged is not an option in your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Suggest the student leave the room and walk around for a few minutes  to get some blood flowing.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Drop the attendance requirement and tell students they can lean by information in the library or the Internet. 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dirty="0" smtClean="0"/>
              <a:t>	It is important to know that </a:t>
            </a:r>
            <a:r>
              <a:rPr lang="en-US" sz="2000" i="1" dirty="0" smtClean="0"/>
              <a:t>one bad apple can spoil the whole bunch</a:t>
            </a:r>
            <a:r>
              <a:rPr lang="en-US" sz="2000" dirty="0" smtClean="0"/>
              <a:t>. One person not engaged can ruin the classroom environment.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81600"/>
            <a:ext cx="2209800" cy="2859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743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>
              <a:solidFill>
                <a:srgbClr val="C00000"/>
              </a:solidFill>
              <a:latin typeface="Baskerville Old Face" pitchFamily="18" charset="0"/>
              <a:cs typeface="Helvetica Neue"/>
            </a:endParaRPr>
          </a:p>
          <a:p>
            <a:r>
              <a:rPr lang="en-US" sz="2800" dirty="0" smtClean="0"/>
              <a:t>Chapter </a:t>
            </a:r>
            <a:r>
              <a:rPr lang="en-US" sz="2800" dirty="0"/>
              <a:t>1 – What does student engagement mean?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i="1" dirty="0"/>
              <a:t>Student engagement</a:t>
            </a:r>
            <a:r>
              <a:rPr lang="en-US" sz="2800" i="1" dirty="0"/>
              <a:t> is a process and a product that is experienced on a continuum and results from the synergistic interaction between </a:t>
            </a:r>
            <a:r>
              <a:rPr lang="en-US" sz="2800" i="1" u="sng" dirty="0"/>
              <a:t>motivation</a:t>
            </a:r>
            <a:r>
              <a:rPr lang="en-US" sz="2800" i="1" dirty="0"/>
              <a:t> and </a:t>
            </a:r>
            <a:r>
              <a:rPr lang="en-US" sz="2800" i="1" u="sng" dirty="0"/>
              <a:t>active learning</a:t>
            </a:r>
            <a:r>
              <a:rPr lang="en-US" sz="2800" i="1" dirty="0"/>
              <a:t>. </a:t>
            </a:r>
            <a:endParaRPr lang="en-US" sz="28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8382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 Engaging Teacher</a:t>
            </a:r>
          </a:p>
          <a:p>
            <a:pPr algn="ctr"/>
            <a:endParaRPr lang="en-US" sz="1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An instructor’s personality and behavior have a powerful impact on students’ motivation.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Research has demonstrated that students who are not intrinsically motivated will put forth reasonable effort if they like and admire their teacher.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Among the top 10 complaints of a teacher were, “being unhelpful and unapproachable” and “intellectual arrogance—talking down to or showing a lack of respect for students.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Students are more likely to participate if the teacher cultivates and displays attributes such as energy, enthusiasm, passion, approachability, fairness, and optimism.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838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Rewards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Giving rewards must be done with considerable caution.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Seeing others receive rewards can motivate or discourage student involvement.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Students may only work for what they are going to get.</a:t>
            </a:r>
          </a:p>
          <a:p>
            <a:pPr marL="914400" lvl="1" indent="-457200"/>
            <a:endParaRPr lang="en-US" sz="2400" dirty="0"/>
          </a:p>
          <a:p>
            <a:pPr marL="914400" lvl="1" indent="-457200" algn="ctr"/>
            <a:r>
              <a:rPr lang="en-US" sz="2400" b="1" dirty="0" smtClean="0"/>
              <a:t>Praise</a:t>
            </a:r>
            <a:r>
              <a:rPr lang="en-US" sz="24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Some students respond to praise, others do not.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Some may find it embarrassing to be singled out.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Some believe praise is manipulation of behavior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Attention to Students’ Basic Needs</a:t>
            </a:r>
          </a:p>
          <a:p>
            <a:pPr algn="ctr"/>
            <a:endParaRPr lang="en-US" sz="1000" b="1" dirty="0" smtClean="0"/>
          </a:p>
          <a:p>
            <a:pPr marL="457200" indent="-457200"/>
            <a:r>
              <a:rPr lang="en-US" sz="2000" dirty="0" smtClean="0"/>
              <a:t>	</a:t>
            </a:r>
            <a:r>
              <a:rPr lang="en-US" sz="2400" dirty="0" smtClean="0"/>
              <a:t>Maslow’s hierarchy of needs suggest the following needs much be met before moving on to the higher-level needs.</a:t>
            </a:r>
          </a:p>
          <a:p>
            <a:pPr marL="457200" indent="-457200"/>
            <a:endParaRPr lang="en-US" sz="1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Physiological needs (Sleep and Thirst)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Safety needs (freedom from danger, anxiety)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Love needs (acceptance from teachers and peers)</a:t>
            </a:r>
            <a:endParaRPr lang="en-US" sz="2400" dirty="0"/>
          </a:p>
          <a:p>
            <a:pPr marL="914400" lvl="1" indent="-457200"/>
            <a:endParaRPr lang="en-US" sz="1000" dirty="0" smtClean="0"/>
          </a:p>
          <a:p>
            <a:pPr marL="457200" indent="-457200"/>
            <a:r>
              <a:rPr lang="en-US" sz="2400" dirty="0" smtClean="0"/>
              <a:t>	An example of meeting students’ needs is when teaching an early morning class. In this case, engage in activities that require social action and physical movement.</a:t>
            </a:r>
            <a:endParaRPr lang="en-US" sz="24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Promote Student Autonomy</a:t>
            </a:r>
          </a:p>
          <a:p>
            <a:pPr algn="ctr"/>
            <a:endParaRPr lang="en-US" sz="1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Self-determination is the basic human need to have control over one’s life. </a:t>
            </a:r>
          </a:p>
          <a:p>
            <a:pPr marL="457200" indent="-457200"/>
            <a:endParaRPr lang="en-US" sz="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Students are more likely to believe they are capable of achieving a particular goal if they feel they are in control of the actions required for success.</a:t>
            </a:r>
          </a:p>
          <a:p>
            <a:pPr marL="457200" indent="-457200"/>
            <a:endParaRPr lang="en-US" sz="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Strategies for promoting autonomy are found on pages 85 and 86 of the textbook. </a:t>
            </a:r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Teaching Content Worth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Teachers should strive to help students achieve understanding as oppose to simply knowing the content.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 new learning taxonomy proposed by Fink (2003) is made up of the following categories: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Foundational knowledge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Application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Integration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Human dimension (learning about oneself and others)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Caring (developing new interest, interests, and values)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Learning how to learn</a:t>
            </a:r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Integrate Goals, Activities, and Assessments</a:t>
            </a:r>
          </a:p>
          <a:p>
            <a:pPr algn="ctr"/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Choose these parts of learning carefully.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It is easier for students to see the purpose of what they are being asked to do.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Use these to integrate a broader conceptual framework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382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Wiggins &amp; McTighe’s Backward Design</a:t>
            </a:r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u="sng" dirty="0" smtClean="0"/>
              <a:t>A three stage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Teachers determine what students should know, understand, and be able to 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Teachers determine what would constitute evidence that students have achieved the goals. Can students explain, interpret, apply, demonstrate perspective, empathize, and demonstrate self-knowledge.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Teacher determines the design of academic prompts, performance tasks, or projects the students should be able to engage in successfully.</a:t>
            </a:r>
          </a:p>
          <a:p>
            <a:pPr algn="ctr"/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3820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Finks Significant Learning Experiences</a:t>
            </a:r>
          </a:p>
          <a:p>
            <a:r>
              <a:rPr lang="en-US" sz="2200" dirty="0" smtClean="0"/>
              <a:t>The typical instructor develops a course by creating eight to 12 topics, developing a series of lectures, and deciding on the exam schedule. </a:t>
            </a:r>
          </a:p>
          <a:p>
            <a:endParaRPr lang="en-US" sz="800" dirty="0"/>
          </a:p>
          <a:p>
            <a:r>
              <a:rPr lang="en-US" sz="2200" dirty="0" smtClean="0"/>
              <a:t>Fink in (2003) proposed a 12 step course design process. These 12 steps are clustered into three phases.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Building component parts such as identifying the learning goals, feedback, and assessment, and teaching and learning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This phase guides the instructor through processes to ensure the course is a coherent whole.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Instructors develop grading system, identify possible problems, and conclude with evaluating the course and his teaching for further improvement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83820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Incorporate Competition Appropriately</a:t>
            </a:r>
          </a:p>
          <a:p>
            <a:endParaRPr lang="en-US" sz="1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Young adults are accustom to competition: sports, video games, science fairs, and others.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It is assumed that competition promotes excitement, incentive, and just plain fun to the classroom.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There is considerable debate about this strategy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Risk of public failure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Distracts students from using their own progress as the benchmark for learning.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Competition my feel coercive when it is mandatory.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Competition is good when everyone has a good chance of winning.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38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Expect Students to Succeed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400" dirty="0" smtClean="0"/>
              <a:t>“Whether you think you can or think you can’t, you are right.”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           Henry Ford</a:t>
            </a:r>
          </a:p>
          <a:p>
            <a:r>
              <a:rPr lang="en-US" sz="2400" b="1" dirty="0" smtClean="0"/>
              <a:t>   </a:t>
            </a:r>
          </a:p>
          <a:p>
            <a:pPr marL="457200" indent="-457200"/>
            <a:r>
              <a:rPr lang="en-US" sz="2400" dirty="0" smtClean="0"/>
              <a:t>	An instructor’s belief in their students and commitment to actively supporting their efforts contributes strongly to the students’ motivation and success.</a:t>
            </a:r>
          </a:p>
          <a:p>
            <a:pPr marL="457200" indent="-457200"/>
            <a:endParaRPr lang="en-US" sz="1200" dirty="0"/>
          </a:p>
          <a:p>
            <a:pPr marL="457200" indent="-457200"/>
            <a:r>
              <a:rPr lang="en-US" sz="2400" dirty="0" smtClean="0"/>
              <a:t>	If an instructor makes it know that s/he expects more, s/he is likely to get it.</a:t>
            </a:r>
          </a:p>
          <a:p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>
              <a:solidFill>
                <a:srgbClr val="C00000"/>
              </a:solidFill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r>
              <a:rPr lang="en-US" sz="2400" b="1" i="1" dirty="0" smtClean="0">
                <a:latin typeface="Baskerville Old Face" pitchFamily="18" charset="0"/>
                <a:cs typeface="Helvetica Neue"/>
              </a:rPr>
              <a:t>Pedagogies of engagement…  </a:t>
            </a:r>
            <a:r>
              <a:rPr lang="en-US" sz="2400" dirty="0" smtClean="0">
                <a:latin typeface="Baskerville Old Face" pitchFamily="18" charset="0"/>
                <a:cs typeface="Helvetica Neue"/>
              </a:rPr>
              <a:t>There is a need for new pedagogies of engagement that will turn out resourceful, engaged workers and citizens that are needed in society. </a:t>
            </a:r>
          </a:p>
          <a:p>
            <a:pPr algn="r"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Russ Edgerton (1997)</a:t>
            </a:r>
          </a:p>
          <a:p>
            <a:pPr algn="r">
              <a:buClr>
                <a:srgbClr val="C00000"/>
              </a:buClr>
            </a:pPr>
            <a:endParaRPr lang="en-US" sz="2400" dirty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In 21</a:t>
            </a:r>
            <a:r>
              <a:rPr lang="en-US" sz="2400" baseline="30000" dirty="0" smtClean="0">
                <a:latin typeface="Baskerville Old Face" pitchFamily="18" charset="0"/>
                <a:cs typeface="Helvetica Neue"/>
              </a:rPr>
              <a:t>st</a:t>
            </a:r>
            <a:r>
              <a:rPr lang="en-US" sz="2400" dirty="0" smtClean="0">
                <a:latin typeface="Baskerville Old Face" pitchFamily="18" charset="0"/>
                <a:cs typeface="Helvetica Neue"/>
              </a:rPr>
              <a:t> century learning, engagement is at the foundation of Edgerton’s taxonomy: “Learning begins with student engagement.</a:t>
            </a:r>
          </a:p>
          <a:p>
            <a:pPr algn="r"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Shulman (2002)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8382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Help Students Expect to Succeed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Suggested strategies for helping students expect to succeed are found on pages 91 and 92.</a:t>
            </a:r>
          </a:p>
          <a:p>
            <a:endParaRPr lang="en-US" sz="2400" dirty="0"/>
          </a:p>
          <a:p>
            <a:pPr algn="ctr"/>
            <a:r>
              <a:rPr lang="en-US" sz="2400" b="1" dirty="0" smtClean="0"/>
              <a:t>Try to Rebuild the Confidence of Discouraged </a:t>
            </a:r>
          </a:p>
          <a:p>
            <a:pPr algn="ctr"/>
            <a:r>
              <a:rPr lang="en-US" sz="2400" b="1" dirty="0" smtClean="0"/>
              <a:t>and Disengaged Students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Suggested strategies for helping to rebuild the confidence of discouraged and disengaged students are found on pages 92 and 93.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1000" b="1" dirty="0" smtClean="0"/>
          </a:p>
          <a:p>
            <a:pPr marL="457200" indent="-457200"/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8800"/>
            <a:ext cx="2057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Students know about chemistry by reading and listening to lectures, but to really understand chemistry, students need to engage in the task that chemists perform. Problem-based learning,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collaborative learning, and undergraduate research are pedagogies of engagement. </a:t>
            </a:r>
          </a:p>
          <a:p>
            <a:pPr algn="r"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Edgerton , 1997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495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The words that describe student engagement are…</a:t>
            </a:r>
          </a:p>
          <a:p>
            <a:pPr>
              <a:buClr>
                <a:srgbClr val="C00000"/>
              </a:buClr>
            </a:pPr>
            <a:endParaRPr lang="en-US" sz="800" dirty="0" smtClean="0">
              <a:latin typeface="Baskerville Old Face" pitchFamily="18" charset="0"/>
              <a:cs typeface="Helvetica Neue"/>
            </a:endParaRPr>
          </a:p>
          <a:p>
            <a:pPr algn="ctr">
              <a:buClr>
                <a:srgbClr val="C00000"/>
              </a:buClr>
            </a:pPr>
            <a:r>
              <a:rPr lang="en-US" sz="2400" b="1" i="1" dirty="0" smtClean="0">
                <a:latin typeface="Baskerville Old Face" pitchFamily="18" charset="0"/>
                <a:cs typeface="Helvetica Neue"/>
              </a:rPr>
              <a:t>Passion and Excitement</a:t>
            </a: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 algn="r"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Barkley, 2009</a:t>
            </a: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Student engagement is the product of motivation and active learning. It is a product rather than a sum because it will not occur if either element is missing. </a:t>
            </a:r>
          </a:p>
          <a:p>
            <a:pPr algn="r"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Barkley, 2010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Baskerville Old Face" pitchFamily="18" charset="0"/>
                <a:cs typeface="Helvetica Neue"/>
              </a:rPr>
              <a:t>Combining  motivation and active learning promote engagement. Yet, some are pushing for more from students. They want students to be truly transformed by their educational experiences.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815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>
              <a:solidFill>
                <a:srgbClr val="C00000"/>
              </a:solidFill>
              <a:latin typeface="Baskerville Old Face" pitchFamily="18" charset="0"/>
              <a:cs typeface="Helvetica Neue"/>
            </a:endParaRPr>
          </a:p>
          <a:p>
            <a:pPr algn="ctr"/>
            <a:r>
              <a:rPr lang="en-US" sz="2800" b="1" dirty="0"/>
              <a:t>Transformational Learning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300" dirty="0"/>
              <a:t>Jack Mezirow is the father of </a:t>
            </a:r>
            <a:r>
              <a:rPr lang="en-US" sz="2300" i="1" dirty="0"/>
              <a:t>Transformational Learning</a:t>
            </a:r>
            <a:r>
              <a:rPr lang="en-US" sz="2300" dirty="0"/>
              <a:t>. Work was published in 1981, 1994, and 1997.</a:t>
            </a:r>
          </a:p>
          <a:p>
            <a:r>
              <a:rPr lang="en-US" sz="2300" dirty="0"/>
              <a:t> </a:t>
            </a:r>
          </a:p>
          <a:p>
            <a:r>
              <a:rPr lang="en-US" sz="2300" dirty="0"/>
              <a:t>Transformational learning is defined as learning that induces more far-reaching change than other kinds of learning, especially learning experiences, which shape the learner and produce a significant impact, or paradigm shift that affects the learner's subsequent experiences.</a:t>
            </a:r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Instructor </a:t>
            </a:r>
            <a:r>
              <a:rPr lang="en-US" sz="2000" b="1" dirty="0"/>
              <a:t>characteristics and roles, which facilitate transformational learning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Encourage students to reflect on and share their feelings and thoughts in class.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 holistically oriented, aware of body, mind, and spirit in the learning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Become transcendent of his own beliefs and accepting of others' beliefs.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Cultivate awareness of alternate ways of learning.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Establish an environment characterized by trust and care.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Facilitate sensitive relationships among the participants.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Demonstrate ability to serve as an experienced mentor reflecting on his own journey.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Help students question reality in ways that promote shifts in their worldview. </a:t>
            </a:r>
          </a:p>
          <a:p>
            <a:pPr marL="457200" lvl="0" indent="-457200"/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 Characteristics and roles, which facilitate transformational learning 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Students must be free to determine their own reality, as opposed to social realities defined by others or by cultural institutions.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Students must be ready for and open to change.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Those with a wider variety of life experiences, including prior stressful life events, are likely to experience more transformation.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Cultivate the ability to transcend past contexts of learning and experience.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Students must be willing and able to integrate critical reflection into their school work and personal life.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Students must be able to access both rational and affective mental functioning.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Have sufficient maturity to deal with paradigm shifts and material which differs from their current beliefs.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4" y="139291"/>
            <a:ext cx="8816258" cy="1573162"/>
          </a:xfrm>
          <a:prstGeom prst="rect">
            <a:avLst/>
          </a:prstGeom>
          <a:solidFill>
            <a:srgbClr val="A911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Course content and instructional activities and environments to facilitate transformational Learning </a:t>
            </a:r>
            <a:endParaRPr lang="en-US" sz="2000" b="1" dirty="0" smtClean="0"/>
          </a:p>
          <a:p>
            <a:endParaRPr lang="en-US" sz="1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Critical reflection,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Rational discourse,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Constructivist approach to course design and instructional objectives,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Inquiries into the origins and destinies of individual existence,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Mind exploration (dreams, out-of-body, near death experience, meditation, altered states of consciousness, hypnosis),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mysteries of human suffering and purpose,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Paradigms of consciousness and healing from other cultures (Chinese medicine, shamanism, Yoga, etc.),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Guided imagery,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Sensory awareness development (Feldenkrais, hypnosis, etc.), </a:t>
            </a:r>
          </a:p>
          <a:p>
            <a:pPr marL="457200" lvl="0" indent="-457200"/>
            <a:endParaRPr lang="en-US" sz="2000" dirty="0"/>
          </a:p>
          <a:p>
            <a:pPr algn="ctr">
              <a:buClr>
                <a:srgbClr val="C00000"/>
              </a:buClr>
            </a:pPr>
            <a:endParaRPr lang="en-US" sz="60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  <a:cs typeface="Helvetica Neue"/>
            </a:endParaRPr>
          </a:p>
        </p:txBody>
      </p:sp>
      <p:pic>
        <p:nvPicPr>
          <p:cNvPr id="10" name="Picture 9" descr="full_colo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1303"/>
            <a:ext cx="2652848" cy="343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572729" cy="5521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482986"/>
            <a:ext cx="8153400" cy="8352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College of Education and Professional Studies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(CEPS)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2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1973</Words>
  <Application>Microsoft Office PowerPoint</Application>
  <PresentationFormat>On-screen Show (4:3)</PresentationFormat>
  <Paragraphs>366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Baskerville Old Face</vt:lpstr>
      <vt:lpstr>Calibri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jhammett</dc:creator>
  <cp:lastModifiedBy>Tommy Turner</cp:lastModifiedBy>
  <cp:revision>24</cp:revision>
  <cp:lastPrinted>2015-11-11T21:03:03Z</cp:lastPrinted>
  <dcterms:created xsi:type="dcterms:W3CDTF">2015-11-06T15:20:04Z</dcterms:created>
  <dcterms:modified xsi:type="dcterms:W3CDTF">2015-11-12T18:35:14Z</dcterms:modified>
</cp:coreProperties>
</file>